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0" r:id="rId2"/>
    <p:sldId id="272" r:id="rId3"/>
    <p:sldId id="278" r:id="rId4"/>
    <p:sldId id="288" r:id="rId5"/>
    <p:sldId id="277" r:id="rId6"/>
    <p:sldId id="280" r:id="rId7"/>
    <p:sldId id="279" r:id="rId8"/>
    <p:sldId id="281" r:id="rId9"/>
    <p:sldId id="284" r:id="rId10"/>
    <p:sldId id="287" r:id="rId11"/>
    <p:sldId id="285" r:id="rId12"/>
    <p:sldId id="289" r:id="rId13"/>
    <p:sldId id="291" r:id="rId14"/>
    <p:sldId id="294" r:id="rId15"/>
    <p:sldId id="296" r:id="rId16"/>
    <p:sldId id="298" r:id="rId17"/>
    <p:sldId id="293" r:id="rId18"/>
    <p:sldId id="301" r:id="rId19"/>
    <p:sldId id="297" r:id="rId20"/>
    <p:sldId id="283" r:id="rId2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F40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Stile chi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41"/>
    <p:restoredTop sz="94674"/>
  </p:normalViewPr>
  <p:slideViewPr>
    <p:cSldViewPr snapToGrid="0" snapToObjects="1">
      <p:cViewPr>
        <p:scale>
          <a:sx n="103" d="100"/>
          <a:sy n="103" d="100"/>
        </p:scale>
        <p:origin x="98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93E4F-DEAD-C04C-9B44-D84C0F3FE89D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F3F28E-0111-F54F-B914-1ED10B78F609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9790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Nella</a:t>
            </a:r>
            <a:r>
              <a:rPr lang="it-IT" baseline="0" dirty="0" smtClean="0"/>
              <a:t> presentazione farò riferimento solo all’ellitticità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33665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34533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94448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7250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60712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8564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artificial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neuron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 linear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transformation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enclosed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non-linear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8360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artificial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neuron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 linear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transformation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enclosed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non-linear </a:t>
            </a:r>
            <a:r>
              <a:rPr lang="it-IT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</a:t>
            </a:r>
            <a:r>
              <a:rPr lang="it-IT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1787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7447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0" dirty="0" smtClean="0"/>
              <a:t>Scelta numero </a:t>
            </a:r>
            <a:r>
              <a:rPr lang="it-IT" b="0" dirty="0" err="1" smtClean="0"/>
              <a:t>layers</a:t>
            </a:r>
            <a:r>
              <a:rPr lang="it-IT" b="0" dirty="0" smtClean="0"/>
              <a:t> e neuroni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316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0115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7372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2467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="0" dirty="0" smtClean="0"/>
              <a:t>Posso quantificare l’errore attraverso diverse funzioni</a:t>
            </a:r>
            <a:r>
              <a:rPr lang="it-IT" b="0" baseline="0" dirty="0" smtClean="0"/>
              <a:t> (es MSE). Obiettivo: trovare quei </a:t>
            </a:r>
            <a:r>
              <a:rPr lang="it-IT" b="0" baseline="0" dirty="0" err="1" smtClean="0"/>
              <a:t>w</a:t>
            </a:r>
            <a:r>
              <a:rPr lang="it-IT" b="0" baseline="0" dirty="0" smtClean="0"/>
              <a:t> e b </a:t>
            </a:r>
            <a:r>
              <a:rPr lang="it-IT" b="0" baseline="0" dirty="0" err="1" smtClean="0"/>
              <a:t>t.c</a:t>
            </a:r>
            <a:r>
              <a:rPr lang="it-IT" b="0" baseline="0" dirty="0" smtClean="0"/>
              <a:t>. </a:t>
            </a:r>
            <a:r>
              <a:rPr lang="it-IT" b="0" baseline="0" dirty="0" err="1" smtClean="0"/>
              <a:t>loss</a:t>
            </a:r>
            <a:r>
              <a:rPr lang="it-IT" b="0" baseline="0" dirty="0" smtClean="0"/>
              <a:t> </a:t>
            </a:r>
            <a:r>
              <a:rPr lang="it-IT" b="0" baseline="0" dirty="0" err="1" smtClean="0"/>
              <a:t>function</a:t>
            </a:r>
            <a:r>
              <a:rPr lang="it-IT" b="0" baseline="0" dirty="0" smtClean="0"/>
              <a:t> sia minima</a:t>
            </a: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071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b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F3F28E-0111-F54F-B914-1ED10B78F609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6001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814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4800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5689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678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861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08407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1664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693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4868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032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212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5B5D2-CA2A-6548-955E-9897154AE4E2}" type="datetimeFigureOut">
              <a:rPr lang="it-IT" smtClean="0"/>
              <a:t>07/07/20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11C3C-84A5-A346-8CE0-29825D2E2D30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7510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018373"/>
            <a:ext cx="9144000" cy="839627"/>
          </a:xfrm>
          <a:prstGeom prst="parallelogram">
            <a:avLst/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9" name="CasellaDiTesto 1"/>
          <p:cNvSpPr txBox="1">
            <a:spLocks noChangeArrowheads="1"/>
          </p:cNvSpPr>
          <p:nvPr/>
        </p:nvSpPr>
        <p:spPr bwMode="auto">
          <a:xfrm>
            <a:off x="816533" y="1385029"/>
            <a:ext cx="7510933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eaLnBrk="1" hangingPunct="1"/>
            <a:r>
              <a:rPr lang="it-IT" sz="4400" dirty="0" smtClean="0">
                <a:solidFill>
                  <a:srgbClr val="000000"/>
                </a:solidFill>
              </a:rPr>
              <a:t>Stima </a:t>
            </a:r>
            <a:r>
              <a:rPr lang="it-IT" sz="4400" dirty="0">
                <a:solidFill>
                  <a:srgbClr val="000000"/>
                </a:solidFill>
              </a:rPr>
              <a:t>delle proprietà di sistemi ottici </a:t>
            </a:r>
            <a:r>
              <a:rPr lang="it-IT" sz="4400">
                <a:solidFill>
                  <a:srgbClr val="000000"/>
                </a:solidFill>
              </a:rPr>
              <a:t>nelle </a:t>
            </a:r>
            <a:r>
              <a:rPr lang="it-IT" sz="4400">
                <a:solidFill>
                  <a:srgbClr val="000000"/>
                </a:solidFill>
              </a:rPr>
              <a:t>microonde tramite l'utilizzo di </a:t>
            </a:r>
            <a:r>
              <a:rPr lang="it-IT" sz="4400">
                <a:solidFill>
                  <a:srgbClr val="000000"/>
                </a:solidFill>
              </a:rPr>
              <a:t>reti </a:t>
            </a:r>
            <a:r>
              <a:rPr lang="it-IT" sz="4400" smtClean="0">
                <a:solidFill>
                  <a:srgbClr val="000000"/>
                </a:solidFill>
              </a:rPr>
              <a:t>neurali</a:t>
            </a:r>
            <a:endParaRPr lang="it-IT" sz="4400" dirty="0">
              <a:solidFill>
                <a:srgbClr val="000000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7061200" y="6052084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61200" y="6387705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22 luglio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628" y="4139514"/>
            <a:ext cx="3902744" cy="124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Funzioni d’attivazione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238" y="1233398"/>
            <a:ext cx="3530182" cy="3524423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15" y="1234432"/>
            <a:ext cx="3528108" cy="3522353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2093108" y="4920561"/>
            <a:ext cx="633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 smtClean="0">
                <a:latin typeface="Gill Sans Light" charset="0"/>
                <a:ea typeface="Gill Sans Light" charset="0"/>
                <a:cs typeface="Gill Sans Light" charset="0"/>
              </a:rPr>
              <a:t>Tanh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6267694" y="4913755"/>
            <a:ext cx="93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err="1" smtClean="0">
                <a:latin typeface="Gill Sans Light" charset="0"/>
                <a:ea typeface="Gill Sans Light" charset="0"/>
                <a:cs typeface="Gill Sans Light" charset="0"/>
              </a:rPr>
              <a:t>Sigmoid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2168329" y="5439021"/>
            <a:ext cx="4807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Motivo </a:t>
            </a:r>
            <a:r>
              <a:rPr lang="it-IT" sz="2400" smtClean="0">
                <a:latin typeface="Gill Sans Light" charset="0"/>
                <a:ea typeface="Gill Sans Light" charset="0"/>
                <a:cs typeface="Gill Sans Light" charset="0"/>
              </a:rPr>
              <a:t>della scelta: codominio 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limitato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627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err="1" smtClean="0">
                <a:latin typeface="Gill Sans Light" charset="0"/>
                <a:ea typeface="Gill Sans Light" charset="0"/>
                <a:cs typeface="Gill Sans Light" charset="0"/>
              </a:rPr>
              <a:t>Pre</a:t>
            </a:r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 training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509665" y="1814384"/>
            <a:ext cx="822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Normalizzazione:					[-</a:t>
            </a:r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1,1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]	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Tanh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														[ 0,1]	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Sigmoid</a:t>
            </a:r>
            <a:endParaRPr lang="it-IT" sz="24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628650" lvl="1" indent="-171450">
              <a:buFont typeface="Arial" charset="0"/>
              <a:buChar char="•"/>
            </a:pPr>
            <a:endParaRPr lang="it-IT" sz="12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342900" lvl="1" indent="-342900">
              <a:buFont typeface="Arial" charset="0"/>
              <a:buChar char="•"/>
            </a:pP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Split 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dataset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(scelta </a:t>
            </a:r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casuale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):		Training </a:t>
            </a:r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set (75%)</a:t>
            </a:r>
          </a:p>
          <a:p>
            <a:pPr lvl="1"/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	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								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Validation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set (25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%)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96" y="4240095"/>
            <a:ext cx="8124669" cy="101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8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Training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794581" y="1302961"/>
            <a:ext cx="2150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Apprendimento 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4077540" y="1299652"/>
            <a:ext cx="4301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914400"/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Stima dei parametri di rete </a:t>
            </a:r>
            <a:r>
              <a:rPr lang="it-IT" sz="2400" dirty="0" err="1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w</a:t>
            </a:r>
            <a:r>
              <a:rPr lang="it-IT" sz="2400" baseline="-25000" dirty="0" err="1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i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e </a:t>
            </a:r>
            <a:r>
              <a:rPr lang="it-IT" sz="2400" dirty="0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b</a:t>
            </a:r>
            <a:r>
              <a:rPr lang="it-IT" sz="2400" baseline="-25000" dirty="0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i</a:t>
            </a:r>
            <a:endParaRPr lang="it-IT" sz="2400" dirty="0" smtClean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cxnSp>
        <p:nvCxnSpPr>
          <p:cNvPr id="11" name="Connettore 2 10"/>
          <p:cNvCxnSpPr/>
          <p:nvPr/>
        </p:nvCxnSpPr>
        <p:spPr>
          <a:xfrm>
            <a:off x="3102969" y="1535449"/>
            <a:ext cx="70453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>
            <a:outerShdw dir="5400000" rotWithShape="0">
              <a:srgbClr val="000000">
                <a:alpha val="77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Immagin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" t="7928" r="3196" b="21364"/>
          <a:stretch/>
        </p:blipFill>
        <p:spPr>
          <a:xfrm>
            <a:off x="1307866" y="2153766"/>
            <a:ext cx="6528268" cy="3306435"/>
          </a:xfrm>
          <a:prstGeom prst="rect">
            <a:avLst/>
          </a:prstGeom>
        </p:spPr>
      </p:pic>
      <p:sp>
        <p:nvSpPr>
          <p:cNvPr id="35" name="CasellaDiTesto 34"/>
          <p:cNvSpPr txBox="1"/>
          <p:nvPr/>
        </p:nvSpPr>
        <p:spPr>
          <a:xfrm>
            <a:off x="5170404" y="5460201"/>
            <a:ext cx="2665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 err="1">
                <a:latin typeface="Gill Sans Light" charset="0"/>
                <a:ea typeface="Gill Sans Light" charset="0"/>
                <a:cs typeface="Gill Sans Light" charset="0"/>
              </a:rPr>
              <a:t>Deep</a:t>
            </a:r>
            <a:r>
              <a:rPr lang="it-IT" sz="1200" dirty="0">
                <a:latin typeface="Gill Sans Light" charset="0"/>
                <a:ea typeface="Gill Sans Light" charset="0"/>
                <a:cs typeface="Gill Sans Light" charset="0"/>
              </a:rPr>
              <a:t> Learning with </a:t>
            </a:r>
            <a:r>
              <a:rPr lang="it-IT" sz="1200" dirty="0" err="1" smtClean="0">
                <a:latin typeface="Gill Sans Light" charset="0"/>
                <a:ea typeface="Gill Sans Light" charset="0"/>
                <a:cs typeface="Gill Sans Light" charset="0"/>
              </a:rPr>
              <a:t>PyTorch</a:t>
            </a:r>
            <a:r>
              <a:rPr lang="it-IT" sz="1200" dirty="0" smtClean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mr-IN" sz="1200" dirty="0" smtClean="0">
                <a:latin typeface="Gill Sans Light" charset="0"/>
                <a:ea typeface="Gill Sans Light" charset="0"/>
                <a:cs typeface="Gill Sans Light" charset="0"/>
              </a:rPr>
              <a:t>–</a:t>
            </a:r>
            <a:r>
              <a:rPr lang="it-IT" sz="1200" dirty="0" smtClean="0">
                <a:latin typeface="Gill Sans Light" charset="0"/>
                <a:ea typeface="Gill Sans Light" charset="0"/>
                <a:cs typeface="Gill Sans Light" charset="0"/>
              </a:rPr>
              <a:t> E. Stevens</a:t>
            </a:r>
            <a:endParaRPr lang="it-IT" sz="12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9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Training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2520442" y="1325217"/>
            <a:ext cx="4075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Modello con parametri non noti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3671753" y="2015922"/>
            <a:ext cx="18004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Stima </a:t>
            </a:r>
            <a:r>
              <a:rPr lang="it-IT" sz="240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w</a:t>
            </a:r>
            <a:r>
              <a:rPr lang="it-IT" sz="2400" baseline="-2500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i</a:t>
            </a:r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 e </a:t>
            </a:r>
            <a:r>
              <a:rPr lang="it-IT" sz="240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b</a:t>
            </a:r>
            <a:r>
              <a:rPr lang="it-IT" sz="2400" baseline="-2500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i</a:t>
            </a:r>
            <a:r>
              <a:rPr lang="it-IT" sz="240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1791780" y="2706627"/>
            <a:ext cx="55327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Minimizzare l’</a:t>
            </a:r>
            <a:r>
              <a:rPr lang="it-IT" sz="2400" dirty="0" smtClean="0">
                <a:latin typeface="Gill Sans" charset="0"/>
                <a:ea typeface="Gill Sans" charset="0"/>
                <a:cs typeface="Gill Sans" charset="0"/>
              </a:rPr>
              <a:t>errore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tra dati veri e “misurati”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2083029" y="3756447"/>
            <a:ext cx="46471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 smtClean="0">
                <a:latin typeface="Gill Sans Light" charset="0"/>
                <a:ea typeface="Gill Sans Light" charset="0"/>
                <a:cs typeface="Gill Sans Light" charset="0"/>
              </a:rPr>
              <a:t>Misura dell’errore: </a:t>
            </a:r>
            <a:r>
              <a:rPr lang="it-IT" sz="2800" dirty="0" err="1" smtClean="0">
                <a:latin typeface="Gill Sans" charset="0"/>
                <a:ea typeface="Gill Sans" charset="0"/>
                <a:cs typeface="Gill Sans" charset="0"/>
              </a:rPr>
              <a:t>loss</a:t>
            </a:r>
            <a:r>
              <a:rPr lang="it-IT" sz="2800" dirty="0" smtClean="0"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it-IT" sz="2800" dirty="0" err="1" smtClean="0">
                <a:latin typeface="Gill Sans" charset="0"/>
                <a:ea typeface="Gill Sans" charset="0"/>
                <a:cs typeface="Gill Sans" charset="0"/>
              </a:rPr>
              <a:t>function</a:t>
            </a:r>
            <a:endParaRPr lang="it-IT" sz="2800" dirty="0"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5" name="Connettore 2 14"/>
          <p:cNvCxnSpPr>
            <a:stCxn id="12" idx="2"/>
          </p:cNvCxnSpPr>
          <p:nvPr/>
        </p:nvCxnSpPr>
        <p:spPr>
          <a:xfrm flipH="1">
            <a:off x="4558178" y="1786882"/>
            <a:ext cx="2" cy="27586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>
            <a:outerShdw dir="5400000" rotWithShape="0">
              <a:srgbClr val="000000">
                <a:alpha val="77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ttore 2 18"/>
          <p:cNvCxnSpPr>
            <a:stCxn id="4" idx="2"/>
          </p:cNvCxnSpPr>
          <p:nvPr/>
        </p:nvCxnSpPr>
        <p:spPr>
          <a:xfrm flipH="1">
            <a:off x="4571999" y="2477587"/>
            <a:ext cx="1" cy="32119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>
            <a:outerShdw dir="5400000" rotWithShape="0">
              <a:srgbClr val="000000">
                <a:alpha val="77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Immagin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152" y="5076638"/>
            <a:ext cx="4950298" cy="53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89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Risultati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754" y="1181737"/>
            <a:ext cx="8054491" cy="417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75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Risultati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78" y="1181737"/>
            <a:ext cx="8138643" cy="421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985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78" y="1181737"/>
            <a:ext cx="8138643" cy="4307868"/>
          </a:xfrm>
          <a:prstGeom prst="rect">
            <a:avLst/>
          </a:prstGeom>
        </p:spPr>
      </p:pic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Risultati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853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Risultati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29" b="2695"/>
          <a:stretch/>
        </p:blipFill>
        <p:spPr>
          <a:xfrm>
            <a:off x="0" y="1798819"/>
            <a:ext cx="9144000" cy="3717561"/>
          </a:xfrm>
          <a:prstGeom prst="rect">
            <a:avLst/>
          </a:prstGeom>
        </p:spPr>
      </p:pic>
      <p:sp>
        <p:nvSpPr>
          <p:cNvPr id="9" name="CasellaDiTesto 8"/>
          <p:cNvSpPr txBox="1"/>
          <p:nvPr/>
        </p:nvSpPr>
        <p:spPr>
          <a:xfrm>
            <a:off x="2809658" y="1240077"/>
            <a:ext cx="3524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Con la giusta architettura</a:t>
            </a:r>
            <a:r>
              <a:rPr lang="mr-IN" sz="2400" dirty="0" smtClean="0">
                <a:latin typeface="Gill Sans Light" charset="0"/>
                <a:ea typeface="Gill Sans Light" charset="0"/>
                <a:cs typeface="Gill Sans Light" charset="0"/>
              </a:rPr>
              <a:t>…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2973965" y="5732452"/>
            <a:ext cx="3196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mr-IN" sz="2400" dirty="0" smtClean="0">
                <a:latin typeface="Gill Sans Light" charset="0"/>
                <a:ea typeface="Gill Sans Light" charset="0"/>
                <a:cs typeface="Gill Sans Light" charset="0"/>
              </a:rPr>
              <a:t>…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vincono le reti neurali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61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1599"/>
            <a:ext cx="9144000" cy="4064000"/>
          </a:xfrm>
          <a:prstGeom prst="rect">
            <a:avLst/>
          </a:prstGeom>
        </p:spPr>
      </p:pic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Risultati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31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Risultati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2670261" y="1520037"/>
            <a:ext cx="38034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 smtClean="0">
                <a:latin typeface="Gill Sans" charset="0"/>
                <a:ea typeface="Gill Sans" charset="0"/>
                <a:cs typeface="Gill Sans" charset="0"/>
              </a:rPr>
              <a:t>GRASP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: fornisce il dato esatto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2" name="CasellaDiTesto 11"/>
          <p:cNvSpPr txBox="1"/>
          <p:nvPr/>
        </p:nvSpPr>
        <p:spPr>
          <a:xfrm>
            <a:off x="1244181" y="2745837"/>
            <a:ext cx="66556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La giusta </a:t>
            </a:r>
            <a:r>
              <a:rPr lang="it-IT" sz="2400" dirty="0" smtClean="0">
                <a:latin typeface="Gill Sans" charset="0"/>
                <a:ea typeface="Gill Sans" charset="0"/>
                <a:cs typeface="Gill Sans" charset="0"/>
              </a:rPr>
              <a:t>rete neurale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: fornisce una stima del parametro affetta da un errore minore rispetto a quello che si otterrebbe tramite interpolazione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5" name="CasellaDiTesto 14"/>
          <p:cNvSpPr txBox="1"/>
          <p:nvPr/>
        </p:nvSpPr>
        <p:spPr>
          <a:xfrm>
            <a:off x="2908882" y="4825749"/>
            <a:ext cx="3326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Vantaggio: </a:t>
            </a:r>
            <a:r>
              <a:rPr lang="it-IT" sz="2400" i="1" dirty="0" smtClean="0">
                <a:latin typeface="Gill Sans Light" charset="0"/>
                <a:ea typeface="Gill Sans Light" charset="0"/>
                <a:cs typeface="Gill Sans Light" charset="0"/>
              </a:rPr>
              <a:t>secondi 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vs </a:t>
            </a:r>
            <a:r>
              <a:rPr lang="it-IT" sz="2400" i="1" dirty="0" smtClean="0">
                <a:latin typeface="Gill Sans Light" charset="0"/>
                <a:ea typeface="Gill Sans Light" charset="0"/>
                <a:cs typeface="Gill Sans Light" charset="0"/>
              </a:rPr>
              <a:t>giorni</a:t>
            </a:r>
            <a:endParaRPr lang="it-IT" sz="2400" i="1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6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22 luglio </a:t>
            </a:r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13" name="Segnaposto contenuto 12"/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9" t="1799" r="2288" b="1396"/>
          <a:stretch/>
        </p:blipFill>
        <p:spPr>
          <a:xfrm>
            <a:off x="0" y="1084115"/>
            <a:ext cx="5588000" cy="4664032"/>
          </a:xfrm>
        </p:spPr>
      </p:pic>
      <p:sp>
        <p:nvSpPr>
          <p:cNvPr id="11" name="CasellaDiTesto 10"/>
          <p:cNvSpPr txBox="1">
            <a:spLocks noChangeArrowheads="1"/>
          </p:cNvSpPr>
          <p:nvPr/>
        </p:nvSpPr>
        <p:spPr bwMode="auto">
          <a:xfrm>
            <a:off x="1113116" y="0"/>
            <a:ext cx="691776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eaLnBrk="1" hangingPunct="1"/>
            <a:r>
              <a:rPr lang="it-IT" sz="4400" dirty="0" smtClean="0">
                <a:solidFill>
                  <a:schemeClr val="tx1"/>
                </a:solidFill>
              </a:rPr>
              <a:t>Diagramma di radiazione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6422734" y="2331827"/>
            <a:ext cx="18865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Fwhm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(x)</a:t>
            </a:r>
          </a:p>
          <a:p>
            <a:pPr marL="285750" indent="-285750">
              <a:buFont typeface="Arial" charset="0"/>
              <a:buChar char="•"/>
            </a:pPr>
            <a:endParaRPr lang="it-IT" sz="24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Fwhm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(y)</a:t>
            </a:r>
          </a:p>
          <a:p>
            <a:pPr marL="285750" indent="-285750">
              <a:buFont typeface="Arial" charset="0"/>
              <a:buChar char="•"/>
            </a:pPr>
            <a:endParaRPr lang="it-IT" sz="24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Ellitticità</a:t>
            </a:r>
          </a:p>
          <a:p>
            <a:pPr marL="285750" indent="-285750">
              <a:buFont typeface="Arial" charset="0"/>
              <a:buChar char="•"/>
            </a:pPr>
            <a:endParaRPr lang="it-IT" sz="24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Co 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max</a:t>
            </a:r>
            <a:endParaRPr lang="it-IT" sz="24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285750" indent="-285750">
              <a:buFont typeface="Arial" charset="0"/>
              <a:buChar char="•"/>
            </a:pPr>
            <a:endParaRPr lang="it-IT" sz="24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Cx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max</a:t>
            </a:r>
            <a:endParaRPr lang="it-IT" sz="2400" dirty="0" smtClean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5964526" y="1568709"/>
            <a:ext cx="28029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latin typeface="Gill Sans Light" charset="0"/>
                <a:ea typeface="Gill Sans Light" charset="0"/>
                <a:cs typeface="Gill Sans Light" charset="0"/>
              </a:rPr>
              <a:t>Parametri di interesse</a:t>
            </a:r>
          </a:p>
          <a:p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63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0" r="4912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397240" y="2803161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Grazie per l’attenzione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079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2" name="CasellaDiTesto 21"/>
          <p:cNvSpPr txBox="1">
            <a:spLocks noChangeArrowheads="1"/>
          </p:cNvSpPr>
          <p:nvPr/>
        </p:nvSpPr>
        <p:spPr bwMode="auto">
          <a:xfrm>
            <a:off x="1113116" y="0"/>
            <a:ext cx="691776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eaLnBrk="1" hangingPunct="1"/>
            <a:r>
              <a:rPr lang="it-IT" sz="4400" dirty="0" smtClean="0">
                <a:solidFill>
                  <a:schemeClr val="tx1"/>
                </a:solidFill>
              </a:rPr>
              <a:t>Idea</a:t>
            </a:r>
          </a:p>
        </p:txBody>
      </p:sp>
      <p:pic>
        <p:nvPicPr>
          <p:cNvPr id="21" name="Segnaposto contenuto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4452723"/>
            <a:ext cx="1321137" cy="1306511"/>
          </a:xfrm>
          <a:prstGeom prst="rect">
            <a:avLst/>
          </a:prstGeom>
        </p:spPr>
      </p:pic>
      <p:sp>
        <p:nvSpPr>
          <p:cNvPr id="28" name="CasellaDiTesto 27"/>
          <p:cNvSpPr txBox="1"/>
          <p:nvPr/>
        </p:nvSpPr>
        <p:spPr>
          <a:xfrm>
            <a:off x="1975019" y="5766162"/>
            <a:ext cx="1104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 smtClean="0">
                <a:latin typeface="Gill Sans Light" charset="0"/>
                <a:ea typeface="Gill Sans Light" charset="0"/>
                <a:cs typeface="Gill Sans Light" charset="0"/>
              </a:rPr>
              <a:t>Grasp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29" name="CasellaDiTesto 28"/>
          <p:cNvSpPr txBox="1"/>
          <p:nvPr/>
        </p:nvSpPr>
        <p:spPr>
          <a:xfrm>
            <a:off x="4299933" y="4440115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Metodo di simulazione classico</a:t>
            </a:r>
          </a:p>
          <a:p>
            <a:pPr algn="ctr"/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Tempo di calcolo: 2 giorni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30" name="CasellaDiTesto 29"/>
          <p:cNvSpPr txBox="1"/>
          <p:nvPr/>
        </p:nvSpPr>
        <p:spPr>
          <a:xfrm>
            <a:off x="3506184" y="5684321"/>
            <a:ext cx="4704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Eccessivamente dispendioso in termini di tempo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cxnSp>
        <p:nvCxnSpPr>
          <p:cNvPr id="31" name="Connettore 2 30"/>
          <p:cNvCxnSpPr/>
          <p:nvPr/>
        </p:nvCxnSpPr>
        <p:spPr>
          <a:xfrm>
            <a:off x="5823933" y="5175817"/>
            <a:ext cx="0" cy="44142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>
            <a:outerShdw dir="5400000" rotWithShape="0">
              <a:srgbClr val="000000">
                <a:alpha val="77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/>
          <p:cNvSpPr txBox="1"/>
          <p:nvPr/>
        </p:nvSpPr>
        <p:spPr>
          <a:xfrm>
            <a:off x="3924299" y="3877412"/>
            <a:ext cx="1295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 smtClean="0">
                <a:latin typeface="Gill Sans Light" charset="0"/>
                <a:ea typeface="Gill Sans Light" charset="0"/>
                <a:cs typeface="Gill Sans Light" charset="0"/>
              </a:rPr>
              <a:t>Dataset</a:t>
            </a:r>
            <a:endParaRPr lang="it-IT" sz="1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330"/>
          <a:stretch/>
        </p:blipFill>
        <p:spPr>
          <a:xfrm>
            <a:off x="1612401" y="864560"/>
            <a:ext cx="5919195" cy="302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74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CasellaDiTesto 19"/>
          <p:cNvSpPr txBox="1"/>
          <p:nvPr/>
        </p:nvSpPr>
        <p:spPr>
          <a:xfrm>
            <a:off x="1808454" y="1326956"/>
            <a:ext cx="5527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dirty="0" smtClean="0">
                <a:latin typeface="Gill Sans" charset="0"/>
                <a:ea typeface="Gill Sans" charset="0"/>
                <a:cs typeface="Gill Sans" charset="0"/>
              </a:rPr>
              <a:t>Necessità: cercare una via alternativa</a:t>
            </a:r>
            <a:endParaRPr lang="it-IT" sz="28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2" name="CasellaDiTesto 21"/>
          <p:cNvSpPr txBox="1">
            <a:spLocks noChangeArrowheads="1"/>
          </p:cNvSpPr>
          <p:nvPr/>
        </p:nvSpPr>
        <p:spPr bwMode="auto">
          <a:xfrm>
            <a:off x="1113116" y="0"/>
            <a:ext cx="691776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1pPr>
            <a:lvl2pPr marL="742950" indent="-28575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2pPr>
            <a:lvl3pPr marL="11430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3pPr>
            <a:lvl4pPr marL="16002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4pPr>
            <a:lvl5pPr marL="2057400" indent="-228600" eaLnBrk="0" hangingPunct="0"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414141"/>
                </a:solidFill>
                <a:latin typeface="Gill Sans Light" charset="0"/>
                <a:ea typeface="ヒラギノ角ゴ ProN W3" charset="0"/>
                <a:cs typeface="ヒラギノ角ゴ ProN W3" charset="0"/>
                <a:sym typeface="Gill Sans Light" charset="0"/>
              </a:defRPr>
            </a:lvl9pPr>
          </a:lstStyle>
          <a:p>
            <a:pPr algn="ctr" eaLnBrk="1" hangingPunct="1"/>
            <a:r>
              <a:rPr lang="it-IT" sz="4400" dirty="0" smtClean="0">
                <a:solidFill>
                  <a:schemeClr val="tx1"/>
                </a:solidFill>
              </a:rPr>
              <a:t>Idea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1497501" y="2564761"/>
            <a:ext cx="626588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smtClean="0">
                <a:latin typeface="Gill Sans Light" charset="0"/>
                <a:ea typeface="Gill Sans Light" charset="0"/>
                <a:cs typeface="Gill Sans Light" charset="0"/>
              </a:rPr>
              <a:t>Una rete neurale è in grado di prevedere i parametri di interesse più efficacemente di una classica interpolazione?</a:t>
            </a:r>
            <a:endParaRPr lang="it-IT" sz="28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2328982" y="5092340"/>
            <a:ext cx="46029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800" dirty="0" smtClean="0">
                <a:latin typeface="Gill Sans Light" charset="0"/>
                <a:ea typeface="Gill Sans Light" charset="0"/>
                <a:cs typeface="Gill Sans Light" charset="0"/>
              </a:rPr>
              <a:t>Interpolazione vs Rete neurale</a:t>
            </a:r>
            <a:endParaRPr lang="it-IT" sz="28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cxnSp>
        <p:nvCxnSpPr>
          <p:cNvPr id="17" name="Connettore 2 16"/>
          <p:cNvCxnSpPr>
            <a:stCxn id="3" idx="2"/>
            <a:endCxn id="4" idx="0"/>
          </p:cNvCxnSpPr>
          <p:nvPr/>
        </p:nvCxnSpPr>
        <p:spPr>
          <a:xfrm>
            <a:off x="4630445" y="3949756"/>
            <a:ext cx="1" cy="11425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>
            <a:outerShdw dir="5400000" rotWithShape="0">
              <a:srgbClr val="000000">
                <a:alpha val="77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27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Interpolazione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21" name="Segnaposto contenuto 20"/>
          <p:cNvSpPr>
            <a:spLocks noGrp="1"/>
          </p:cNvSpPr>
          <p:nvPr>
            <p:ph sz="half" idx="1"/>
          </p:nvPr>
        </p:nvSpPr>
        <p:spPr>
          <a:xfrm>
            <a:off x="457200" y="1143001"/>
            <a:ext cx="4038600" cy="1422399"/>
          </a:xfrm>
        </p:spPr>
        <p:txBody>
          <a:bodyPr/>
          <a:lstStyle/>
          <a:p>
            <a:pPr marL="0" indent="0" algn="ctr">
              <a:buNone/>
            </a:pPr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Interp2d</a:t>
            </a:r>
          </a:p>
          <a:p>
            <a:pPr marL="0" indent="0" algn="ctr">
              <a:buNone/>
            </a:pPr>
            <a:endParaRPr lang="it-IT" sz="5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0" indent="0" algn="ctr">
              <a:buNone/>
            </a:pPr>
            <a:r>
              <a:rPr lang="it-IT" sz="2000" dirty="0" smtClean="0">
                <a:latin typeface="Gill Sans Light" charset="0"/>
                <a:ea typeface="Gill Sans Light" charset="0"/>
                <a:cs typeface="Gill Sans Light" charset="0"/>
              </a:rPr>
              <a:t>Modulo </a:t>
            </a:r>
            <a:r>
              <a:rPr lang="it-IT" sz="2000" dirty="0" err="1" smtClean="0">
                <a:latin typeface="Gill Sans Light" charset="0"/>
                <a:ea typeface="Gill Sans Light" charset="0"/>
                <a:cs typeface="Gill Sans Light" charset="0"/>
              </a:rPr>
              <a:t>scipy.interpolate</a:t>
            </a:r>
            <a:endParaRPr lang="it-IT" sz="20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0" indent="0" algn="ctr">
              <a:buNone/>
            </a:pPr>
            <a:r>
              <a:rPr lang="it-IT" sz="2000" dirty="0" smtClean="0">
                <a:latin typeface="Gill Sans Light" charset="0"/>
                <a:ea typeface="Gill Sans Light" charset="0"/>
                <a:cs typeface="Gill Sans Light" charset="0"/>
              </a:rPr>
              <a:t>Interpolazione lineare</a:t>
            </a:r>
          </a:p>
        </p:txBody>
      </p:sp>
      <p:sp>
        <p:nvSpPr>
          <p:cNvPr id="28" name="Segnaposto contenuto 20"/>
          <p:cNvSpPr>
            <a:spLocks noGrp="1"/>
          </p:cNvSpPr>
          <p:nvPr>
            <p:ph sz="half" idx="1"/>
          </p:nvPr>
        </p:nvSpPr>
        <p:spPr>
          <a:xfrm>
            <a:off x="4648200" y="1143000"/>
            <a:ext cx="4038600" cy="1422400"/>
          </a:xfrm>
        </p:spPr>
        <p:txBody>
          <a:bodyPr/>
          <a:lstStyle/>
          <a:p>
            <a:pPr marL="0" indent="0" algn="ctr">
              <a:buNone/>
            </a:pPr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Curve </a:t>
            </a:r>
            <a:r>
              <a:rPr lang="it-IT" dirty="0" err="1" smtClean="0">
                <a:latin typeface="Gill Sans Light" charset="0"/>
                <a:ea typeface="Gill Sans Light" charset="0"/>
                <a:cs typeface="Gill Sans Light" charset="0"/>
              </a:rPr>
              <a:t>Fit</a:t>
            </a:r>
            <a:endParaRPr lang="it-IT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0" indent="0" algn="ctr">
              <a:buNone/>
            </a:pPr>
            <a:endParaRPr lang="it-IT" sz="5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0" indent="0" algn="ctr">
              <a:buNone/>
            </a:pPr>
            <a:r>
              <a:rPr lang="it-IT" sz="2000" dirty="0" smtClean="0">
                <a:latin typeface="Gill Sans Light" charset="0"/>
                <a:ea typeface="Gill Sans Light" charset="0"/>
                <a:cs typeface="Gill Sans Light" charset="0"/>
              </a:rPr>
              <a:t>Modulo </a:t>
            </a:r>
            <a:r>
              <a:rPr lang="it-IT" sz="2000" dirty="0" err="1" smtClean="0">
                <a:latin typeface="Gill Sans Light" charset="0"/>
                <a:ea typeface="Gill Sans Light" charset="0"/>
                <a:cs typeface="Gill Sans Light" charset="0"/>
              </a:rPr>
              <a:t>scipy.optimize</a:t>
            </a:r>
            <a:endParaRPr lang="it-IT" sz="20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marL="0" indent="0" algn="ctr">
              <a:buNone/>
            </a:pPr>
            <a:r>
              <a:rPr lang="it-IT" sz="2000" dirty="0" err="1" smtClean="0">
                <a:latin typeface="Gill Sans Light" charset="0"/>
                <a:ea typeface="Gill Sans Light" charset="0"/>
                <a:cs typeface="Gill Sans Light" charset="0"/>
              </a:rPr>
              <a:t>Fit</a:t>
            </a:r>
            <a:r>
              <a:rPr lang="it-IT" sz="2000" dirty="0" smtClean="0">
                <a:latin typeface="Gill Sans Light" charset="0"/>
                <a:ea typeface="Gill Sans Light" charset="0"/>
                <a:cs typeface="Gill Sans Light" charset="0"/>
              </a:rPr>
              <a:t> su paraboloide</a:t>
            </a:r>
          </a:p>
        </p:txBody>
      </p:sp>
      <p:pic>
        <p:nvPicPr>
          <p:cNvPr id="32" name="Immagin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8"/>
          <a:stretch/>
        </p:blipFill>
        <p:spPr>
          <a:xfrm>
            <a:off x="1748790" y="2565400"/>
            <a:ext cx="5646420" cy="3625078"/>
          </a:xfrm>
          <a:prstGeom prst="rect">
            <a:avLst/>
          </a:prstGeom>
        </p:spPr>
      </p:pic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150" y="2457767"/>
            <a:ext cx="5557701" cy="370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10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Rete Neurale: cos’è?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7" name="Segnaposto contenuto 6"/>
          <p:cNvSpPr>
            <a:spLocks noGrp="1"/>
          </p:cNvSpPr>
          <p:nvPr>
            <p:ph idx="1"/>
          </p:nvPr>
        </p:nvSpPr>
        <p:spPr>
          <a:xfrm>
            <a:off x="457200" y="1303890"/>
            <a:ext cx="8229600" cy="9313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- Modello computazionale costituito dall’interconnessione tra neuroni</a:t>
            </a:r>
          </a:p>
          <a:p>
            <a:pPr marL="0" indent="0">
              <a:buNone/>
            </a:pPr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- Corrispondenza Input-Output</a:t>
            </a:r>
          </a:p>
          <a:p>
            <a:pPr marL="0" indent="0">
              <a:buNone/>
            </a:pPr>
            <a:endParaRPr lang="it-IT" sz="2200" dirty="0" smtClean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8" name="Segnaposto contenuto 6"/>
          <p:cNvSpPr txBox="1">
            <a:spLocks/>
          </p:cNvSpPr>
          <p:nvPr/>
        </p:nvSpPr>
        <p:spPr>
          <a:xfrm>
            <a:off x="457200" y="5162865"/>
            <a:ext cx="8229600" cy="1063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.AppleSystemUIFont" charset="-120"/>
              <a:buChar char="-"/>
            </a:pPr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Conoscenza acquisita tramite processo di apprendimento</a:t>
            </a:r>
          </a:p>
          <a:p>
            <a:pPr>
              <a:buFont typeface=".AppleSystemUIFont" charset="-120"/>
              <a:buChar char="-"/>
            </a:pPr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Conoscenza immagazzinata nei parametri della rete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2" t="62731" r="25846"/>
          <a:stretch/>
        </p:blipFill>
        <p:spPr>
          <a:xfrm>
            <a:off x="1538394" y="2093073"/>
            <a:ext cx="6067212" cy="2748342"/>
          </a:xfrm>
          <a:prstGeom prst="rect">
            <a:avLst/>
          </a:prstGeom>
        </p:spPr>
      </p:pic>
      <p:sp>
        <p:nvSpPr>
          <p:cNvPr id="12" name="CasellaDiTesto 11"/>
          <p:cNvSpPr txBox="1"/>
          <p:nvPr/>
        </p:nvSpPr>
        <p:spPr>
          <a:xfrm>
            <a:off x="4939876" y="4841415"/>
            <a:ext cx="2665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 err="1">
                <a:latin typeface="Gill Sans Light" charset="0"/>
                <a:ea typeface="Gill Sans Light" charset="0"/>
                <a:cs typeface="Gill Sans Light" charset="0"/>
              </a:rPr>
              <a:t>Deep</a:t>
            </a:r>
            <a:r>
              <a:rPr lang="it-IT" sz="1200" dirty="0">
                <a:latin typeface="Gill Sans Light" charset="0"/>
                <a:ea typeface="Gill Sans Light" charset="0"/>
                <a:cs typeface="Gill Sans Light" charset="0"/>
              </a:rPr>
              <a:t> Learning with </a:t>
            </a:r>
            <a:r>
              <a:rPr lang="it-IT" sz="1200" dirty="0" err="1" smtClean="0">
                <a:latin typeface="Gill Sans Light" charset="0"/>
                <a:ea typeface="Gill Sans Light" charset="0"/>
                <a:cs typeface="Gill Sans Light" charset="0"/>
              </a:rPr>
              <a:t>PyTorch</a:t>
            </a:r>
            <a:r>
              <a:rPr lang="it-IT" sz="1200" dirty="0" smtClean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mr-IN" sz="1200" dirty="0" smtClean="0">
                <a:latin typeface="Gill Sans Light" charset="0"/>
                <a:ea typeface="Gill Sans Light" charset="0"/>
                <a:cs typeface="Gill Sans Light" charset="0"/>
              </a:rPr>
              <a:t>–</a:t>
            </a:r>
            <a:r>
              <a:rPr lang="it-IT" sz="1200" dirty="0" smtClean="0">
                <a:latin typeface="Gill Sans Light" charset="0"/>
                <a:ea typeface="Gill Sans Light" charset="0"/>
                <a:cs typeface="Gill Sans Light" charset="0"/>
              </a:rPr>
              <a:t> E. Stevens</a:t>
            </a:r>
            <a:endParaRPr lang="it-IT" sz="12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90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Neurone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79"/>
          <a:stretch/>
        </p:blipFill>
        <p:spPr>
          <a:xfrm>
            <a:off x="1444756" y="2255027"/>
            <a:ext cx="6254483" cy="2243858"/>
          </a:xfrm>
          <a:prstGeom prst="rect">
            <a:avLst/>
          </a:prstGeom>
          <a:ln>
            <a:noFill/>
          </a:ln>
        </p:spPr>
      </p:pic>
      <p:sp>
        <p:nvSpPr>
          <p:cNvPr id="15" name="CasellaDiTesto 14"/>
          <p:cNvSpPr txBox="1"/>
          <p:nvPr/>
        </p:nvSpPr>
        <p:spPr>
          <a:xfrm>
            <a:off x="203461" y="1306851"/>
            <a:ext cx="8737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smtClean="0">
                <a:latin typeface="Gill Sans Light" charset="0"/>
                <a:ea typeface="Gill Sans Light" charset="0"/>
                <a:cs typeface="Gill Sans Light" charset="0"/>
              </a:rPr>
              <a:t>Funzione non lineare (</a:t>
            </a:r>
            <a:r>
              <a:rPr lang="it-IT" sz="2000" dirty="0" smtClean="0">
                <a:latin typeface="Gill Sans" charset="0"/>
                <a:ea typeface="Gill Sans" charset="0"/>
                <a:cs typeface="Gill Sans" charset="0"/>
              </a:rPr>
              <a:t>funzione di attivazione</a:t>
            </a:r>
            <a:r>
              <a:rPr lang="it-IT" sz="2000" dirty="0" smtClean="0">
                <a:latin typeface="Gill Sans Light" charset="0"/>
                <a:ea typeface="Gill Sans Light" charset="0"/>
                <a:cs typeface="Gill Sans Light" charset="0"/>
              </a:rPr>
              <a:t>) applicata ad una trasformazione lineare</a:t>
            </a:r>
            <a:endParaRPr lang="it-IT" sz="20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6" name="CasellaDiTesto 15"/>
          <p:cNvSpPr txBox="1"/>
          <p:nvPr/>
        </p:nvSpPr>
        <p:spPr>
          <a:xfrm>
            <a:off x="314072" y="4970653"/>
            <a:ext cx="5654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Uno o più neuroni</a:t>
            </a:r>
          </a:p>
          <a:p>
            <a:pPr algn="r"/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Input 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layer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+ 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hidden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layer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(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s</a:t>
            </a:r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) + output </a:t>
            </a:r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layer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20" name="CasellaDiTesto 19"/>
          <p:cNvSpPr txBox="1"/>
          <p:nvPr/>
        </p:nvSpPr>
        <p:spPr>
          <a:xfrm>
            <a:off x="6643268" y="4970652"/>
            <a:ext cx="13876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 smtClean="0">
                <a:latin typeface="Gill Sans Light" charset="0"/>
                <a:ea typeface="Gill Sans Light" charset="0"/>
                <a:cs typeface="Gill Sans Light" charset="0"/>
              </a:rPr>
              <a:t>Layer</a:t>
            </a:r>
            <a:endParaRPr lang="it-IT" sz="24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algn="ctr"/>
            <a:r>
              <a:rPr lang="it-IT" sz="2400" dirty="0" smtClean="0">
                <a:latin typeface="Gill Sans Light" charset="0"/>
                <a:ea typeface="Gill Sans Light" charset="0"/>
                <a:cs typeface="Gill Sans Light" charset="0"/>
              </a:rPr>
              <a:t>Rete</a:t>
            </a:r>
            <a:endParaRPr lang="it-IT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cxnSp>
        <p:nvCxnSpPr>
          <p:cNvPr id="22" name="Connettore 2 21"/>
          <p:cNvCxnSpPr/>
          <p:nvPr/>
        </p:nvCxnSpPr>
        <p:spPr>
          <a:xfrm>
            <a:off x="6193413" y="5246460"/>
            <a:ext cx="511639" cy="32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>
            <a:outerShdw dir="5400000" rotWithShape="0">
              <a:srgbClr val="000000">
                <a:alpha val="77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2 22"/>
          <p:cNvCxnSpPr/>
          <p:nvPr/>
        </p:nvCxnSpPr>
        <p:spPr>
          <a:xfrm>
            <a:off x="6193413" y="5613578"/>
            <a:ext cx="511639" cy="32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>
            <a:outerShdw dir="5400000" rotWithShape="0">
              <a:srgbClr val="000000">
                <a:alpha val="77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asellaDiTesto 23"/>
          <p:cNvSpPr txBox="1"/>
          <p:nvPr/>
        </p:nvSpPr>
        <p:spPr>
          <a:xfrm>
            <a:off x="5033509" y="4497694"/>
            <a:ext cx="2665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 err="1">
                <a:latin typeface="Gill Sans Light" charset="0"/>
                <a:ea typeface="Gill Sans Light" charset="0"/>
                <a:cs typeface="Gill Sans Light" charset="0"/>
              </a:rPr>
              <a:t>Deep</a:t>
            </a:r>
            <a:r>
              <a:rPr lang="it-IT" sz="1200" dirty="0">
                <a:latin typeface="Gill Sans Light" charset="0"/>
                <a:ea typeface="Gill Sans Light" charset="0"/>
                <a:cs typeface="Gill Sans Light" charset="0"/>
              </a:rPr>
              <a:t> Learning with </a:t>
            </a:r>
            <a:r>
              <a:rPr lang="it-IT" sz="1200" dirty="0" err="1" smtClean="0">
                <a:latin typeface="Gill Sans Light" charset="0"/>
                <a:ea typeface="Gill Sans Light" charset="0"/>
                <a:cs typeface="Gill Sans Light" charset="0"/>
              </a:rPr>
              <a:t>PyTorch</a:t>
            </a:r>
            <a:r>
              <a:rPr lang="it-IT" sz="1200" dirty="0" smtClean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mr-IN" sz="1200" dirty="0" smtClean="0">
                <a:latin typeface="Gill Sans Light" charset="0"/>
                <a:ea typeface="Gill Sans Light" charset="0"/>
                <a:cs typeface="Gill Sans Light" charset="0"/>
              </a:rPr>
              <a:t>–</a:t>
            </a:r>
            <a:r>
              <a:rPr lang="it-IT" sz="1200" dirty="0" smtClean="0">
                <a:latin typeface="Gill Sans Light" charset="0"/>
                <a:ea typeface="Gill Sans Light" charset="0"/>
                <a:cs typeface="Gill Sans Light" charset="0"/>
              </a:rPr>
              <a:t> E. Stevens</a:t>
            </a:r>
            <a:endParaRPr lang="it-IT" sz="12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60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794"/>
          <a:stretch/>
        </p:blipFill>
        <p:spPr>
          <a:xfrm>
            <a:off x="653199" y="1366540"/>
            <a:ext cx="7837600" cy="3112421"/>
          </a:xfrm>
          <a:prstGeom prst="rect">
            <a:avLst/>
          </a:prstGeom>
          <a:ln>
            <a:noFill/>
          </a:ln>
        </p:spPr>
      </p:pic>
      <p:sp>
        <p:nvSpPr>
          <p:cNvPr id="4" name="CasellaDiTesto 3"/>
          <p:cNvSpPr txBox="1"/>
          <p:nvPr/>
        </p:nvSpPr>
        <p:spPr>
          <a:xfrm>
            <a:off x="6021070" y="4498330"/>
            <a:ext cx="2665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 err="1">
                <a:latin typeface="Gill Sans Light" charset="0"/>
                <a:ea typeface="Gill Sans Light" charset="0"/>
                <a:cs typeface="Gill Sans Light" charset="0"/>
              </a:rPr>
              <a:t>Deep</a:t>
            </a:r>
            <a:r>
              <a:rPr lang="it-IT" sz="1200" dirty="0">
                <a:latin typeface="Gill Sans Light" charset="0"/>
                <a:ea typeface="Gill Sans Light" charset="0"/>
                <a:cs typeface="Gill Sans Light" charset="0"/>
              </a:rPr>
              <a:t> Learning with </a:t>
            </a:r>
            <a:r>
              <a:rPr lang="it-IT" sz="1200" dirty="0" err="1" smtClean="0">
                <a:latin typeface="Gill Sans Light" charset="0"/>
                <a:ea typeface="Gill Sans Light" charset="0"/>
                <a:cs typeface="Gill Sans Light" charset="0"/>
              </a:rPr>
              <a:t>PyTorch</a:t>
            </a:r>
            <a:r>
              <a:rPr lang="it-IT" sz="1200" dirty="0" smtClean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mr-IN" sz="1200" dirty="0" smtClean="0">
                <a:latin typeface="Gill Sans Light" charset="0"/>
                <a:ea typeface="Gill Sans Light" charset="0"/>
                <a:cs typeface="Gill Sans Light" charset="0"/>
              </a:rPr>
              <a:t>–</a:t>
            </a:r>
            <a:r>
              <a:rPr lang="it-IT" sz="1200" dirty="0" smtClean="0">
                <a:latin typeface="Gill Sans Light" charset="0"/>
                <a:ea typeface="Gill Sans Light" charset="0"/>
                <a:cs typeface="Gill Sans Light" charset="0"/>
              </a:rPr>
              <a:t> E. Stevens</a:t>
            </a:r>
            <a:endParaRPr lang="it-IT" sz="12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1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Rete Neurale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025747" y="1347171"/>
            <a:ext cx="2546252" cy="385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/>
          <p:cNvSpPr txBox="1"/>
          <p:nvPr/>
        </p:nvSpPr>
        <p:spPr>
          <a:xfrm>
            <a:off x="343245" y="5296824"/>
            <a:ext cx="85408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I parametri </a:t>
            </a:r>
            <a:r>
              <a:rPr lang="it-IT" sz="2200" dirty="0" err="1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w</a:t>
            </a:r>
            <a:r>
              <a:rPr lang="it-IT" sz="2200" baseline="-25000" dirty="0" err="1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i</a:t>
            </a:r>
            <a:r>
              <a:rPr lang="it-IT" sz="2200" dirty="0" smtClean="0">
                <a:solidFill>
                  <a:schemeClr val="accent1">
                    <a:lumMod val="50000"/>
                  </a:schemeClr>
                </a:solidFill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(</a:t>
            </a:r>
            <a:r>
              <a:rPr lang="it-IT" sz="2200" dirty="0" err="1" smtClean="0">
                <a:latin typeface="Gill Sans Light" charset="0"/>
                <a:ea typeface="Gill Sans Light" charset="0"/>
                <a:cs typeface="Gill Sans Light" charset="0"/>
              </a:rPr>
              <a:t>weights</a:t>
            </a:r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) e </a:t>
            </a:r>
            <a:r>
              <a:rPr lang="it-IT" sz="2200" dirty="0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b</a:t>
            </a:r>
            <a:r>
              <a:rPr lang="it-IT" sz="2200" baseline="-25000" dirty="0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i</a:t>
            </a:r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 (</a:t>
            </a:r>
            <a:r>
              <a:rPr lang="it-IT" sz="2200" dirty="0" err="1" smtClean="0">
                <a:latin typeface="Gill Sans Light" charset="0"/>
                <a:ea typeface="Gill Sans Light" charset="0"/>
                <a:cs typeface="Gill Sans Light" charset="0"/>
              </a:rPr>
              <a:t>biases</a:t>
            </a:r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) sono i responsabili dell’apprendimento</a:t>
            </a:r>
            <a:endParaRPr lang="it-IT" sz="22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44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64842"/>
            <a:ext cx="5435676" cy="4289334"/>
          </a:xfrm>
          <a:prstGeom prst="rect">
            <a:avLst/>
          </a:prstGeom>
        </p:spPr>
      </p:pic>
      <p:sp>
        <p:nvSpPr>
          <p:cNvPr id="6" name="Parallelogramma 5"/>
          <p:cNvSpPr/>
          <p:nvPr/>
        </p:nvSpPr>
        <p:spPr>
          <a:xfrm>
            <a:off x="0" y="6387705"/>
            <a:ext cx="9144000" cy="470295"/>
          </a:xfrm>
          <a:prstGeom prst="parallelogram">
            <a:avLst>
              <a:gd name="adj" fmla="val 0"/>
            </a:avLst>
          </a:prstGeom>
          <a:solidFill>
            <a:srgbClr val="0F406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0F406B"/>
              </a:solidFill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0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Eleonora Gatti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7097433" y="642644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23 giugno 2020</a:t>
            </a:r>
            <a:endParaRPr lang="it-IT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itolo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 anchor="ctr">
            <a:normAutofit/>
          </a:bodyPr>
          <a:lstStyle/>
          <a:p>
            <a:r>
              <a:rPr lang="it-IT" dirty="0" smtClean="0">
                <a:latin typeface="Gill Sans Light" charset="0"/>
                <a:ea typeface="Gill Sans Light" charset="0"/>
                <a:cs typeface="Gill Sans Light" charset="0"/>
              </a:rPr>
              <a:t>My Net</a:t>
            </a:r>
            <a:endParaRPr lang="it-IT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6046138" y="2342192"/>
            <a:ext cx="291819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 err="1" smtClean="0">
                <a:latin typeface="Gill Sans Light" charset="0"/>
                <a:ea typeface="Gill Sans Light" charset="0"/>
                <a:cs typeface="Gill Sans Light" charset="0"/>
              </a:rPr>
              <a:t>Hidden</a:t>
            </a:r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 </a:t>
            </a:r>
            <a:r>
              <a:rPr lang="it-IT" sz="2200" dirty="0" err="1" smtClean="0">
                <a:latin typeface="Gill Sans Light" charset="0"/>
                <a:ea typeface="Gill Sans Light" charset="0"/>
                <a:cs typeface="Gill Sans Light" charset="0"/>
              </a:rPr>
              <a:t>Layers</a:t>
            </a:r>
            <a:endParaRPr lang="it-IT" sz="22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algn="ctr"/>
            <a:r>
              <a:rPr lang="it-IT" sz="2200" dirty="0" smtClean="0">
                <a:latin typeface="Gill Sans" charset="0"/>
                <a:ea typeface="Gill Sans" charset="0"/>
                <a:cs typeface="Gill Sans" charset="0"/>
              </a:rPr>
              <a:t>2</a:t>
            </a:r>
          </a:p>
          <a:p>
            <a:pPr algn="ctr"/>
            <a:endParaRPr lang="it-IT" sz="22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algn="ctr"/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Neuroni/</a:t>
            </a:r>
            <a:r>
              <a:rPr lang="it-IT" sz="2200" dirty="0" err="1" smtClean="0">
                <a:latin typeface="Gill Sans Light" charset="0"/>
                <a:ea typeface="Gill Sans Light" charset="0"/>
                <a:cs typeface="Gill Sans Light" charset="0"/>
              </a:rPr>
              <a:t>layer</a:t>
            </a:r>
            <a:endParaRPr lang="it-IT" sz="22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algn="ctr"/>
            <a:r>
              <a:rPr lang="it-IT" sz="2200" dirty="0" smtClean="0">
                <a:latin typeface="Gill Sans" charset="0"/>
                <a:ea typeface="Gill Sans" charset="0"/>
                <a:cs typeface="Gill Sans" charset="0"/>
              </a:rPr>
              <a:t>4</a:t>
            </a:r>
          </a:p>
          <a:p>
            <a:pPr algn="ctr"/>
            <a:endParaRPr lang="it-IT" sz="2200" dirty="0" smtClean="0">
              <a:latin typeface="Gill Sans Light" charset="0"/>
              <a:ea typeface="Gill Sans Light" charset="0"/>
              <a:cs typeface="Gill Sans Light" charset="0"/>
            </a:endParaRPr>
          </a:p>
          <a:p>
            <a:pPr algn="ctr"/>
            <a:r>
              <a:rPr lang="it-IT" sz="2200" dirty="0" smtClean="0">
                <a:latin typeface="Gill Sans Light" charset="0"/>
                <a:ea typeface="Gill Sans Light" charset="0"/>
                <a:cs typeface="Gill Sans Light" charset="0"/>
              </a:rPr>
              <a:t>Funzione di attivazione</a:t>
            </a:r>
          </a:p>
          <a:p>
            <a:pPr algn="ctr"/>
            <a:r>
              <a:rPr lang="it-IT" sz="2200" dirty="0" err="1" smtClean="0">
                <a:latin typeface="Gill Sans" charset="0"/>
                <a:ea typeface="Gill Sans" charset="0"/>
                <a:cs typeface="Gill Sans" charset="0"/>
              </a:rPr>
              <a:t>Tanh</a:t>
            </a:r>
            <a:endParaRPr lang="it-IT" sz="2200" dirty="0" smtClean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1866900" y="1074000"/>
            <a:ext cx="3315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 smtClean="0">
                <a:latin typeface="Gill Sans Light" charset="0"/>
                <a:ea typeface="Gill Sans Light" charset="0"/>
                <a:cs typeface="Gill Sans Light" charset="0"/>
              </a:rPr>
              <a:t>Libreria </a:t>
            </a:r>
            <a:r>
              <a:rPr lang="it-IT" sz="3600" smtClean="0">
                <a:latin typeface="Gill Sans Light" charset="0"/>
                <a:ea typeface="Gill Sans Light" charset="0"/>
                <a:cs typeface="Gill Sans Light" charset="0"/>
              </a:rPr>
              <a:t>utilizzata:</a:t>
            </a:r>
            <a:endParaRPr lang="it-IT" sz="36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78"/>
          <a:stretch/>
        </p:blipFill>
        <p:spPr>
          <a:xfrm>
            <a:off x="5204614" y="1074650"/>
            <a:ext cx="1997042" cy="645033"/>
          </a:xfrm>
          <a:prstGeom prst="rect">
            <a:avLst/>
          </a:prstGeom>
        </p:spPr>
      </p:pic>
      <p:cxnSp>
        <p:nvCxnSpPr>
          <p:cNvPr id="9" name="Connettore 2 8"/>
          <p:cNvCxnSpPr/>
          <p:nvPr/>
        </p:nvCxnSpPr>
        <p:spPr>
          <a:xfrm flipH="1">
            <a:off x="4838088" y="2868418"/>
            <a:ext cx="1797490" cy="130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ttore 2 14"/>
          <p:cNvCxnSpPr>
            <a:endCxn id="24" idx="6"/>
          </p:cNvCxnSpPr>
          <p:nvPr/>
        </p:nvCxnSpPr>
        <p:spPr>
          <a:xfrm flipH="1">
            <a:off x="4838088" y="2868418"/>
            <a:ext cx="1797490" cy="6259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Anello 22"/>
          <p:cNvSpPr/>
          <p:nvPr/>
        </p:nvSpPr>
        <p:spPr>
          <a:xfrm>
            <a:off x="4538433" y="2868418"/>
            <a:ext cx="302771" cy="300825"/>
          </a:xfrm>
          <a:prstGeom prst="donut">
            <a:avLst>
              <a:gd name="adj" fmla="val 0"/>
            </a:avLst>
          </a:prstGeom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4" name="Anello 23"/>
          <p:cNvSpPr/>
          <p:nvPr/>
        </p:nvSpPr>
        <p:spPr>
          <a:xfrm>
            <a:off x="4535317" y="3343918"/>
            <a:ext cx="302771" cy="300825"/>
          </a:xfrm>
          <a:prstGeom prst="donut">
            <a:avLst>
              <a:gd name="adj" fmla="val 610"/>
            </a:avLst>
          </a:prstGeom>
          <a:ln w="127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74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4271</TotalTime>
  <Words>487</Words>
  <Application>Microsoft Macintosh PowerPoint</Application>
  <PresentationFormat>Presentazione su schermo (4:3)</PresentationFormat>
  <Paragraphs>147</Paragraphs>
  <Slides>20</Slides>
  <Notes>15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7" baseType="lpstr">
      <vt:lpstr>.AppleSystemUIFont</vt:lpstr>
      <vt:lpstr>Calibri</vt:lpstr>
      <vt:lpstr>Gill Sans</vt:lpstr>
      <vt:lpstr>Gill Sans Light</vt:lpstr>
      <vt:lpstr>ヒラギノ角ゴ ProN W3</vt:lpstr>
      <vt:lpstr>Arial</vt:lpstr>
      <vt:lpstr>Tema di Office</vt:lpstr>
      <vt:lpstr>Presentazione di PowerPoint</vt:lpstr>
      <vt:lpstr>Presentazione di PowerPoint</vt:lpstr>
      <vt:lpstr>Presentazione di PowerPoint</vt:lpstr>
      <vt:lpstr>Presentazione di PowerPoint</vt:lpstr>
      <vt:lpstr>Interpolazione</vt:lpstr>
      <vt:lpstr>Rete Neurale: cos’è?</vt:lpstr>
      <vt:lpstr>Neurone</vt:lpstr>
      <vt:lpstr>Rete Neurale</vt:lpstr>
      <vt:lpstr>My Net</vt:lpstr>
      <vt:lpstr>Funzioni d’attivazione</vt:lpstr>
      <vt:lpstr>Pre training</vt:lpstr>
      <vt:lpstr>Training</vt:lpstr>
      <vt:lpstr>Training</vt:lpstr>
      <vt:lpstr>Risultati</vt:lpstr>
      <vt:lpstr>Risultati</vt:lpstr>
      <vt:lpstr>Risultati</vt:lpstr>
      <vt:lpstr>Risultati</vt:lpstr>
      <vt:lpstr>Risultati</vt:lpstr>
      <vt:lpstr>Risultati</vt:lpstr>
      <vt:lpstr>Grazie per l’attenzione</vt:lpstr>
    </vt:vector>
  </TitlesOfParts>
  <Company>Ufficio Comunicazione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dcasfasf</dc:title>
  <dc:creator>Bruno Sereni</dc:creator>
  <cp:lastModifiedBy>Eleonora Gatti</cp:lastModifiedBy>
  <cp:revision>164</cp:revision>
  <cp:lastPrinted>2020-06-23T07:11:20Z</cp:lastPrinted>
  <dcterms:created xsi:type="dcterms:W3CDTF">2015-08-31T13:52:36Z</dcterms:created>
  <dcterms:modified xsi:type="dcterms:W3CDTF">2020-07-07T08:25:04Z</dcterms:modified>
</cp:coreProperties>
</file>

<file path=docProps/thumbnail.jpeg>
</file>